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7" r:id="rId2"/>
    <p:sldId id="291" r:id="rId3"/>
    <p:sldId id="288" r:id="rId4"/>
    <p:sldId id="284" r:id="rId5"/>
    <p:sldId id="258" r:id="rId6"/>
    <p:sldId id="289" r:id="rId7"/>
    <p:sldId id="278" r:id="rId8"/>
    <p:sldId id="292" r:id="rId9"/>
    <p:sldId id="286" r:id="rId10"/>
    <p:sldId id="262" r:id="rId11"/>
    <p:sldId id="265" r:id="rId12"/>
    <p:sldId id="263" r:id="rId13"/>
    <p:sldId id="267" r:id="rId14"/>
    <p:sldId id="264" r:id="rId15"/>
    <p:sldId id="266" r:id="rId16"/>
    <p:sldId id="272" r:id="rId17"/>
    <p:sldId id="260" r:id="rId18"/>
    <p:sldId id="280" r:id="rId19"/>
    <p:sldId id="295" r:id="rId20"/>
    <p:sldId id="296" r:id="rId21"/>
    <p:sldId id="297" r:id="rId22"/>
    <p:sldId id="298" r:id="rId23"/>
    <p:sldId id="285" r:id="rId24"/>
    <p:sldId id="29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44255D-608B-4CCE-B3A9-5E340FD719F9}" v="21" dt="2022-02-02T05:02:48.780"/>
    <p1510:client id="{1E6466B8-570F-977B-7621-CAA8E446DE14}" v="32" dt="2022-02-03T09:12:02.976"/>
    <p1510:client id="{2908DED5-06BE-E748-F3B4-39F193ECC372}" v="30" dt="2022-02-03T19:30:35.343"/>
    <p1510:client id="{32B0B47D-949A-D26D-9B4E-2CAB214FD6C9}" v="105" dt="2022-02-03T14:38:41.684"/>
    <p1510:client id="{35D99DEF-D559-409D-828A-DFF41ACDFCC9}" v="793" dt="2022-02-02T07:55:27.199"/>
    <p1510:client id="{3DFD9E62-0033-ADBD-D511-ACE631C6A7FA}" v="1" dt="2022-02-03T10:15:45.983"/>
    <p1510:client id="{407EC74C-6F92-8D1C-E565-3713994E35F2}" v="578" dt="2022-02-03T05:57:04.607"/>
    <p1510:client id="{4089B6E3-598C-476B-0FDE-49EA27AD374E}" v="2" dt="2022-02-03T15:07:39.195"/>
    <p1510:client id="{68A520A4-4C0A-0BE4-D008-C2134A4EDC65}" v="66" dt="2022-02-03T09:34:14.496"/>
    <p1510:client id="{7D389E52-296D-5D8C-518B-17E7400D0742}" v="67" dt="2022-02-03T19:32:00.576"/>
    <p1510:client id="{97AF0D6F-BA9D-1C30-D707-EA1022B729FA}" v="11" dt="2022-02-02T10:02:06.408"/>
    <p1510:client id="{9A674068-A93C-4EED-A1DE-12D7DDECC027}" v="75" dt="2022-02-02T15:04:44.506"/>
    <p1510:client id="{A7A05BCA-1629-DCA8-B3F9-AED623976909}" v="3" dt="2022-02-02T11:53:59.124"/>
    <p1510:client id="{B9F6AE9D-D485-CC33-30DF-7DC95E7EBD07}" v="52" dt="2022-02-03T15:10:37.095"/>
    <p1510:client id="{BEA3689A-DFEB-3974-8E26-094745A7AC97}" v="78" dt="2022-02-03T19:01:01.663"/>
    <p1510:client id="{C52D6ED5-4E02-BA8E-0D61-F16157C2F1F2}" v="126" dt="2022-02-03T18:56:34.554"/>
    <p1510:client id="{D8F68A16-73B7-67C9-8C92-9B1AC9A1CB4F}" v="3" dt="2022-02-03T16:30:19.215"/>
    <p1510:client id="{EA700532-2860-8DF3-BC6F-977248207179}" v="465" dt="2022-02-02T16:11:06.293"/>
    <p1510:client id="{FC4F3853-8D64-C08D-5798-0061576CECF8}" v="111" dt="2022-02-02T16:07:46.7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>
            <a:extLst>
              <a:ext uri="{FF2B5EF4-FFF2-40B4-BE49-F238E27FC236}">
                <a16:creationId xmlns:a16="http://schemas.microsoft.com/office/drawing/2014/main" id="{24ABABDA-D74E-4132-8E6E-D9812D4E01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224" y="1376589"/>
            <a:ext cx="4351338" cy="4351338"/>
          </a:xfr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CA79D-0096-40DC-8B78-87F853A8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690" y="1509456"/>
            <a:ext cx="5683102" cy="22352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  <a:cs typeface="Calibri Light"/>
              </a:rPr>
              <a:t>     </a:t>
            </a:r>
          </a:p>
        </p:txBody>
      </p:sp>
      <p:pic>
        <p:nvPicPr>
          <p:cNvPr id="3" name="Picture 4" descr="Logo&#10;&#10;Description automatically generated">
            <a:extLst>
              <a:ext uri="{FF2B5EF4-FFF2-40B4-BE49-F238E27FC236}">
                <a16:creationId xmlns:a16="http://schemas.microsoft.com/office/drawing/2014/main" id="{566884CF-5712-4002-865D-438D6A84E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8936" y="2972948"/>
            <a:ext cx="2743200" cy="7216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535AC30-0745-4E94-9E9F-54CDA5C00B9B}"/>
              </a:ext>
            </a:extLst>
          </p:cNvPr>
          <p:cNvSpPr txBox="1"/>
          <p:nvPr/>
        </p:nvSpPr>
        <p:spPr>
          <a:xfrm>
            <a:off x="8153402" y="4629150"/>
            <a:ext cx="362425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cs typeface="Calibri"/>
              </a:rPr>
              <a:t>By: RINAE Apps</a:t>
            </a:r>
            <a:r>
              <a:rPr lang="en-US" sz="2400" b="1">
                <a:solidFill>
                  <a:schemeClr val="bg1"/>
                </a:solidFill>
                <a:ea typeface="+mn-lt"/>
                <a:cs typeface="+mn-lt"/>
              </a:rPr>
              <a:t>™</a:t>
            </a:r>
          </a:p>
          <a:p>
            <a:endParaRPr lang="en-US" sz="2400" b="1">
              <a:solidFill>
                <a:schemeClr val="bg1"/>
              </a:solidFill>
              <a:cs typeface="Calibri"/>
            </a:endParaRPr>
          </a:p>
          <a:p>
            <a:r>
              <a:rPr lang="en-US" sz="2400" b="1">
                <a:solidFill>
                  <a:schemeClr val="bg1"/>
                </a:solidFill>
                <a:cs typeface="Calibri"/>
              </a:rPr>
              <a:t>Date: 04 February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8B406-D213-44A7-AF72-D1C9F178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19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DC68B-6024-43D9-AB3A-69D96FC5B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                          Popular Movies 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9307D1-6F53-466F-9013-65F81B4F0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4436507" cy="3660185"/>
          </a:xfrm>
        </p:spPr>
        <p:txBody>
          <a:bodyPr anchor="ctr">
            <a:normAutofit/>
          </a:bodyPr>
          <a:lstStyle/>
          <a:p>
            <a:r>
              <a:rPr lang="en-US" sz="2200">
                <a:ea typeface="+mn-lt"/>
                <a:cs typeface="+mn-lt"/>
              </a:rPr>
              <a:t>653 popular movies and 45760 unpopular movies.</a:t>
            </a:r>
            <a:endParaRPr lang="en-US" sz="220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810F66CB-011B-4511-80F5-C3EDEB861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51" y="2264769"/>
            <a:ext cx="7128294" cy="449944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213FE-8486-4B65-9486-EEE6D4EA7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340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D10AA2-8123-45EB-9168-EAEA17F0E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                    Ratings by Movie Users 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980C90-0AEA-4641-A24E-0F437365F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9867" y="2516777"/>
            <a:ext cx="4839073" cy="3660185"/>
          </a:xfrm>
        </p:spPr>
        <p:txBody>
          <a:bodyPr anchor="ctr">
            <a:normAutofit/>
          </a:bodyPr>
          <a:lstStyle/>
          <a:p>
            <a:r>
              <a:rPr lang="en-US" sz="2400">
                <a:ea typeface="+mn-lt"/>
                <a:cs typeface="+mn-lt"/>
              </a:rPr>
              <a:t>Most movies received ratings of 4, while others received less</a:t>
            </a:r>
            <a:endParaRPr lang="en-US" sz="2400">
              <a:solidFill>
                <a:srgbClr val="212121"/>
              </a:solidFill>
              <a:latin typeface="Roboto"/>
              <a:ea typeface="Roboto"/>
            </a:endParaRPr>
          </a:p>
        </p:txBody>
      </p:sp>
      <p:pic>
        <p:nvPicPr>
          <p:cNvPr id="3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78315A40-26BF-45A0-97A6-63FA21EAA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93" y="2228172"/>
            <a:ext cx="6294407" cy="440010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25F78B-020B-4A11-B053-23477FB70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60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222521-441F-4E09-BD5E-EE906EE4B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                       Popular Movie Genres 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E09C3C8-2EC2-43AD-81E8-6ED50FEBE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7528" y="2430513"/>
            <a:ext cx="4105828" cy="3660185"/>
          </a:xfrm>
        </p:spPr>
        <p:txBody>
          <a:bodyPr anchor="ctr">
            <a:normAutofit/>
          </a:bodyPr>
          <a:lstStyle/>
          <a:p>
            <a:r>
              <a:rPr lang="en-US" sz="2200">
                <a:ea typeface="+mn-lt"/>
                <a:cs typeface="+mn-lt"/>
              </a:rPr>
              <a:t>Drama, Comedy and Thriller are top 3 most common movie genres.</a:t>
            </a:r>
            <a:endParaRPr lang="en-US" sz="2200"/>
          </a:p>
        </p:txBody>
      </p:sp>
      <p:pic>
        <p:nvPicPr>
          <p:cNvPr id="14" name="Picture 14" descr="Chart, histogram&#10;&#10;Description automatically generated">
            <a:extLst>
              <a:ext uri="{FF2B5EF4-FFF2-40B4-BE49-F238E27FC236}">
                <a16:creationId xmlns:a16="http://schemas.microsoft.com/office/drawing/2014/main" id="{C969E93F-9184-45F1-AB26-3BAA35B68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15" y="2263812"/>
            <a:ext cx="7602745" cy="458762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396817-1BEE-4969-93C7-8548EC15A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902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929D10-4B46-4799-B83E-0170B5870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                         Popular Movie Tags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C7405272-7ABC-4957-953D-D78A00FE20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51" r="15860" b="-1"/>
          <a:stretch/>
        </p:blipFill>
        <p:spPr>
          <a:xfrm>
            <a:off x="553701" y="2286739"/>
            <a:ext cx="6883189" cy="4062751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81B723-A29C-49E9-935C-C73416A00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4537149" cy="3660185"/>
          </a:xfrm>
        </p:spPr>
        <p:txBody>
          <a:bodyPr anchor="ctr">
            <a:normAutofit/>
          </a:bodyPr>
          <a:lstStyle/>
          <a:p>
            <a:r>
              <a:rPr lang="en-US" sz="2200">
                <a:ea typeface="+mn-lt"/>
                <a:cs typeface="+mn-lt"/>
              </a:rPr>
              <a:t>Sci-fi is the most popular tag while classic has the least number of counts.</a:t>
            </a:r>
            <a:endParaRPr lang="en-US" sz="22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4750EF-CBD4-4EED-8199-0D68E3077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84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4F01C4-437B-41DC-A776-2DC1F6F78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                      Popular Cast Members 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38F22D11-577E-431F-949D-E18DE451D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72" y="2496011"/>
            <a:ext cx="10219426" cy="389318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03F126-EB17-449F-963F-DB5B3258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96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4AC803-608D-4B1E-A746-EFC7DC136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                           Movie Runtime 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84F9A2A-5D2D-41B4-B89A-E01893015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708" y="2320597"/>
            <a:ext cx="2620093" cy="3942091"/>
          </a:xfrm>
          <a:prstGeom prst="rect">
            <a:avLst/>
          </a:prstGeom>
        </p:spPr>
      </p:pic>
      <p:pic>
        <p:nvPicPr>
          <p:cNvPr id="6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5628A9A4-EEC0-486D-A44E-5FBF2F4B4B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773" y="2535612"/>
            <a:ext cx="6046038" cy="3535212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0214E3-7808-462B-A887-0D6D3AC79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23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Diagram&#10;&#10;Description automatically generated">
            <a:extLst>
              <a:ext uri="{FF2B5EF4-FFF2-40B4-BE49-F238E27FC236}">
                <a16:creationId xmlns:a16="http://schemas.microsoft.com/office/drawing/2014/main" id="{88247D61-54A1-4A35-B9F9-398C40AD4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56" y="753742"/>
            <a:ext cx="6767758" cy="5357753"/>
          </a:xfr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CA79D-0096-40DC-8B78-87F853A8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3747" y="1408814"/>
            <a:ext cx="5683102" cy="22352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  <a:cs typeface="Calibri Light"/>
              </a:rPr>
              <a:t>Machine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F592BE-3E56-4527-918B-A65D8A25A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907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8CEB7C-B772-47E5-817E-EFA269858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                        Preparing our data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C03BE-6043-4E22-87E1-7CEA92477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401758"/>
            <a:ext cx="4105828" cy="39333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spcBef>
                <a:spcPts val="600"/>
              </a:spcBef>
              <a:buNone/>
            </a:pPr>
            <a:endParaRPr lang="en-US" sz="2200">
              <a:cs typeface="Calibri"/>
            </a:endParaRPr>
          </a:p>
          <a:p>
            <a:pPr>
              <a:spcBef>
                <a:spcPts val="600"/>
              </a:spcBef>
              <a:buFont typeface="Muli,Sans-Serif" panose="020B0604020202020204" pitchFamily="34" charset="0"/>
            </a:pPr>
            <a:r>
              <a:rPr lang="en-US" sz="2200" b="1">
                <a:ea typeface="+mn-lt"/>
                <a:cs typeface="+mn-lt"/>
              </a:rPr>
              <a:t>Data cleaning</a:t>
            </a:r>
            <a:endParaRPr lang="en-US" sz="2200">
              <a:ea typeface="+mn-lt"/>
              <a:cs typeface="+mn-lt"/>
            </a:endParaRPr>
          </a:p>
          <a:p>
            <a:pPr>
              <a:spcBef>
                <a:spcPts val="600"/>
              </a:spcBef>
              <a:buFont typeface="Muli,Sans-Serif" panose="020B0604020202020204" pitchFamily="34" charset="0"/>
            </a:pPr>
            <a:r>
              <a:rPr lang="en-US" sz="2200" b="1">
                <a:ea typeface="+mn-lt"/>
                <a:cs typeface="+mn-lt"/>
              </a:rPr>
              <a:t>Dealing with missing values</a:t>
            </a:r>
          </a:p>
          <a:p>
            <a:pPr>
              <a:spcBef>
                <a:spcPts val="600"/>
              </a:spcBef>
              <a:buFont typeface="Muli,Sans-Serif" panose="020B0604020202020204" pitchFamily="34" charset="0"/>
            </a:pPr>
            <a:r>
              <a:rPr lang="en-US" sz="2200" b="1">
                <a:cs typeface="Calibri"/>
              </a:rPr>
              <a:t>Engineer new features</a:t>
            </a:r>
          </a:p>
          <a:p>
            <a:pPr>
              <a:spcBef>
                <a:spcPts val="600"/>
              </a:spcBef>
              <a:buFont typeface="Muli,Sans-Serif" panose="020B0604020202020204" pitchFamily="34" charset="0"/>
            </a:pPr>
            <a:endParaRPr lang="en-US" sz="2200" b="1"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7193CE1-2B11-415C-959A-B355FD414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966" y="2398682"/>
            <a:ext cx="6797615" cy="382905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9E348D-66F7-433E-9DB0-0E4BE4788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7404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8CEB7C-B772-47E5-817E-EFA269858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                                Modeling  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5" descr="Graphical user interface, application, shape, Word, arrow&#10;&#10;Description automatically generated">
            <a:extLst>
              <a:ext uri="{FF2B5EF4-FFF2-40B4-BE49-F238E27FC236}">
                <a16:creationId xmlns:a16="http://schemas.microsoft.com/office/drawing/2014/main" id="{52B6426F-7372-4C71-A2C5-E404A0B4B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671" y="2196224"/>
            <a:ext cx="9702649" cy="426801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59466F-5A85-424C-877A-17369840F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605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9711D18C-9F27-4DAE-8F51-CDE4958E9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0" y="1365130"/>
            <a:ext cx="5561162" cy="4199626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CA79D-0096-40DC-8B78-87F853A8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907" y="1365682"/>
            <a:ext cx="7403960" cy="22352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  <a:cs typeface="Calibri Light"/>
              </a:rPr>
              <a:t>              App Development 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3DF382-ED35-4A34-A2AA-1AFE118B1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87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>
            <a:extLst>
              <a:ext uri="{FF2B5EF4-FFF2-40B4-BE49-F238E27FC236}">
                <a16:creationId xmlns:a16="http://schemas.microsoft.com/office/drawing/2014/main" id="{08939AA5-80D4-4B4D-9A46-590FFB4254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4" r="-239"/>
          <a:stretch/>
        </p:blipFill>
        <p:spPr>
          <a:xfrm>
            <a:off x="4133" y="1152390"/>
            <a:ext cx="5877167" cy="4544683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CA79D-0096-40DC-8B78-87F853A8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577" y="-632770"/>
            <a:ext cx="5683102" cy="22352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  <a:cs typeface="Calibri Light"/>
              </a:rPr>
              <a:t>         Meet the Team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35706C-42F2-42FD-8070-FC10FDE72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6946" y="1992054"/>
            <a:ext cx="459212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600"/>
              </a:spcBef>
            </a:pPr>
            <a:r>
              <a:rPr lang="en-US" sz="3200">
                <a:solidFill>
                  <a:schemeClr val="bg1"/>
                </a:solidFill>
                <a:cs typeface="Calibri"/>
              </a:rPr>
              <a:t>Nokulunga Twala</a:t>
            </a:r>
          </a:p>
          <a:p>
            <a:pPr>
              <a:spcBef>
                <a:spcPts val="600"/>
              </a:spcBef>
            </a:pPr>
            <a:r>
              <a:rPr lang="en-US" sz="3200" err="1">
                <a:solidFill>
                  <a:schemeClr val="bg1"/>
                </a:solidFill>
                <a:cs typeface="Calibri"/>
              </a:rPr>
              <a:t>Rinae</a:t>
            </a:r>
            <a:r>
              <a:rPr lang="en-US" sz="3200">
                <a:solidFill>
                  <a:schemeClr val="bg1"/>
                </a:solidFill>
                <a:cs typeface="Calibri"/>
              </a:rPr>
              <a:t> </a:t>
            </a:r>
            <a:r>
              <a:rPr lang="en-US" sz="3200" err="1">
                <a:solidFill>
                  <a:schemeClr val="bg1"/>
                </a:solidFill>
                <a:cs typeface="Calibri"/>
              </a:rPr>
              <a:t>Tshivhidzo</a:t>
            </a:r>
            <a:endParaRPr lang="en-US" sz="3200" err="1">
              <a:solidFill>
                <a:schemeClr val="bg1"/>
              </a:solidFill>
              <a:ea typeface="+mn-lt"/>
              <a:cs typeface="+mn-lt"/>
            </a:endParaRPr>
          </a:p>
          <a:p>
            <a:pPr>
              <a:spcBef>
                <a:spcPts val="600"/>
              </a:spcBef>
            </a:pPr>
            <a:r>
              <a:rPr lang="en-US" sz="3200">
                <a:solidFill>
                  <a:schemeClr val="bg1"/>
                </a:solidFill>
                <a:ea typeface="+mn-lt"/>
                <a:cs typeface="+mn-lt"/>
              </a:rPr>
              <a:t>Kwanda Mazibuko </a:t>
            </a:r>
            <a:endParaRPr lang="en-US" sz="3200">
              <a:solidFill>
                <a:schemeClr val="bg1"/>
              </a:solidFill>
              <a:cs typeface="Calibri"/>
            </a:endParaRPr>
          </a:p>
          <a:p>
            <a:pPr>
              <a:spcBef>
                <a:spcPts val="600"/>
              </a:spcBef>
            </a:pPr>
            <a:r>
              <a:rPr lang="en-US" sz="3200" err="1">
                <a:solidFill>
                  <a:schemeClr val="bg1"/>
                </a:solidFill>
                <a:cs typeface="Calibri"/>
              </a:rPr>
              <a:t>Tsepo</a:t>
            </a:r>
            <a:r>
              <a:rPr lang="en-US" sz="320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err="1">
                <a:solidFill>
                  <a:schemeClr val="bg1"/>
                </a:solidFill>
                <a:cs typeface="Calibri"/>
              </a:rPr>
              <a:t>Sehaole</a:t>
            </a:r>
            <a:endParaRPr lang="en-US" sz="3200">
              <a:solidFill>
                <a:schemeClr val="bg1"/>
              </a:solidFill>
              <a:cs typeface="Calibri"/>
            </a:endParaRPr>
          </a:p>
          <a:p>
            <a:pPr>
              <a:spcBef>
                <a:spcPts val="600"/>
              </a:spcBef>
            </a:pPr>
            <a:r>
              <a:rPr lang="en-US" sz="3200">
                <a:solidFill>
                  <a:schemeClr val="bg1"/>
                </a:solidFill>
                <a:cs typeface="Calibri"/>
              </a:rPr>
              <a:t>Tshegofatso Sekgobela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B9108-1CD6-4D43-A63F-0D83DE706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899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7AADFD2C-4471-4F49-9C54-93FC59E149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0" r="508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123F44-67A8-4A4D-AD01-27E6D2193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39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chemeClr val="tx1">
                    <a:tint val="75000"/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schemeClr val="tx1">
                  <a:tint val="75000"/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85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D65292-21D3-4044-966C-D31D7BA25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21</a:t>
            </a:fld>
            <a:endParaRPr lang="en-US"/>
          </a:p>
        </p:txBody>
      </p:sp>
      <p:pic>
        <p:nvPicPr>
          <p:cNvPr id="3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446E112-3FD8-4F26-AFC4-5D42497B4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50" y="606689"/>
            <a:ext cx="5633049" cy="2682887"/>
          </a:xfrm>
          <a:prstGeom prst="rect">
            <a:avLst/>
          </a:prstGeom>
        </p:spPr>
      </p:pic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574655EC-B10F-42AC-9492-4EB9AD23F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63" y="3668886"/>
            <a:ext cx="5633049" cy="2683246"/>
          </a:xfrm>
          <a:prstGeom prst="rect">
            <a:avLst/>
          </a:prstGeom>
        </p:spPr>
      </p:pic>
      <p:pic>
        <p:nvPicPr>
          <p:cNvPr id="6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1BE88A77-1CA0-496B-B1F3-0CE2451B1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619" y="3661717"/>
            <a:ext cx="5704935" cy="2692191"/>
          </a:xfrm>
          <a:prstGeom prst="rect">
            <a:avLst/>
          </a:prstGeom>
        </p:spPr>
      </p:pic>
      <p:pic>
        <p:nvPicPr>
          <p:cNvPr id="7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17C5E01-876C-4DE1-B82A-E06C0D5A90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7437" y="603147"/>
            <a:ext cx="5704935" cy="268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5016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21291C-B4E6-491A-8736-7B74990A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6A00909-E887-4CD0-866B-CE247D8B3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1931" y="607567"/>
            <a:ext cx="5776822" cy="2530168"/>
          </a:xfrm>
          <a:prstGeom prst="rect">
            <a:avLst/>
          </a:prstGeom>
        </p:spPr>
      </p:pic>
      <p:pic>
        <p:nvPicPr>
          <p:cNvPr id="6" name="Picture 6" descr="Chart&#10;&#10;Description automatically generated">
            <a:extLst>
              <a:ext uri="{FF2B5EF4-FFF2-40B4-BE49-F238E27FC236}">
                <a16:creationId xmlns:a16="http://schemas.microsoft.com/office/drawing/2014/main" id="{C8761462-28B3-40C5-99F8-76518F59B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155" y="612802"/>
            <a:ext cx="5316747" cy="2533174"/>
          </a:xfrm>
          <a:prstGeom prst="rect">
            <a:avLst/>
          </a:prstGeom>
        </p:spPr>
      </p:pic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B8038B43-3992-48AA-A692-75B459A3B1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191" y="3569779"/>
            <a:ext cx="5877464" cy="2259638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CE3112FC-FB62-40CC-B21F-719416A923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437" y="3635925"/>
            <a:ext cx="5331124" cy="204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652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CA79D-0096-40DC-8B78-87F853A8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209" y="1408814"/>
            <a:ext cx="6210640" cy="22352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  <a:cs typeface="Calibri Light"/>
              </a:rPr>
              <a:t>              Conclusion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3DF382-ED35-4A34-A2AA-1AFE118B1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635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D9D2195F-A8C4-4ECC-AEFC-817CA62CBE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69" r="7769"/>
          <a:stretch/>
        </p:blipFill>
        <p:spPr>
          <a:xfrm>
            <a:off x="-822" y="1262514"/>
            <a:ext cx="6026165" cy="4321543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CA79D-0096-40DC-8B78-87F853A8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209" y="1408814"/>
            <a:ext cx="6210640" cy="22352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  <a:cs typeface="Calibri Light"/>
              </a:rPr>
              <a:t>              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3DF382-ED35-4A34-A2AA-1AFE118B1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282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CA79D-0096-40DC-8B78-87F853A8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690" y="1509456"/>
            <a:ext cx="5683102" cy="22352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  <a:cs typeface="Calibri Light"/>
              </a:rPr>
              <a:t>         Content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35706C-42F2-42FD-8070-FC10FDE72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908" y="1920167"/>
            <a:ext cx="331254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600"/>
              </a:spcBef>
            </a:pPr>
            <a:r>
              <a:rPr lang="en-US">
                <a:ea typeface="+mn-lt"/>
                <a:cs typeface="+mn-lt"/>
              </a:rPr>
              <a:t>Introduction</a:t>
            </a:r>
          </a:p>
          <a:p>
            <a:pPr>
              <a:spcBef>
                <a:spcPts val="600"/>
              </a:spcBef>
            </a:pPr>
            <a:r>
              <a:rPr lang="en-US">
                <a:ea typeface="+mn-lt"/>
                <a:cs typeface="+mn-lt"/>
              </a:rPr>
              <a:t>Problem statement</a:t>
            </a:r>
          </a:p>
          <a:p>
            <a:pPr>
              <a:spcBef>
                <a:spcPts val="600"/>
              </a:spcBef>
            </a:pPr>
            <a:r>
              <a:rPr lang="en-US">
                <a:ea typeface="+mn-lt"/>
                <a:cs typeface="+mn-lt"/>
              </a:rPr>
              <a:t>Exploring the Data </a:t>
            </a:r>
          </a:p>
          <a:p>
            <a:pPr>
              <a:spcBef>
                <a:spcPts val="600"/>
              </a:spcBef>
            </a:pPr>
            <a:r>
              <a:rPr lang="en-US">
                <a:ea typeface="+mn-lt"/>
                <a:cs typeface="+mn-lt"/>
              </a:rPr>
              <a:t>Machine Learning </a:t>
            </a:r>
          </a:p>
          <a:p>
            <a:pPr>
              <a:spcBef>
                <a:spcPts val="600"/>
              </a:spcBef>
            </a:pPr>
            <a:r>
              <a:rPr lang="en-US">
                <a:ea typeface="+mn-lt"/>
                <a:cs typeface="+mn-lt"/>
              </a:rPr>
              <a:t>App development</a:t>
            </a:r>
          </a:p>
          <a:p>
            <a:pPr>
              <a:spcBef>
                <a:spcPts val="600"/>
              </a:spcBef>
            </a:pPr>
            <a:r>
              <a:rPr lang="en-US">
                <a:ea typeface="+mn-lt"/>
                <a:cs typeface="+mn-lt"/>
              </a:rPr>
              <a:t>Conclusion 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DE13AE-D9E2-41EA-B8C0-E6883EFDB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210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8247D61-54A1-4A35-B9F9-398C40AD4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887" y="1403157"/>
            <a:ext cx="4607667" cy="4031708"/>
          </a:xfr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CA79D-0096-40DC-8B78-87F853A8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3747" y="1408814"/>
            <a:ext cx="5683102" cy="22352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  <a:cs typeface="Calibri Light"/>
              </a:rPr>
              <a:t>          Introduction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73991-D4E5-4E0A-AFCD-3D20C3119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08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8F5E1B81-7DE0-42A1-B13E-A6B27D13CA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59" r="-1" b="15190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D296C2-4E51-4291-AEEC-88EFC4625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9355" y="6485746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18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B26C61DF-9EC8-41A2-8929-84B6560AC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34" r="-1" b="-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C35100-3703-43F2-BA57-A0C2C4F0F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7468" y="6543256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4433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D1F62CA2-E0C9-4B83-870C-6C9DE6785E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044" b="-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3995A-4E5F-43AB-A151-B72C72753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5746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845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D9D2195F-A8C4-4ECC-AEFC-817CA62CBE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01" b="5601"/>
          <a:stretch/>
        </p:blipFill>
        <p:spPr>
          <a:xfrm>
            <a:off x="58709" y="1274420"/>
            <a:ext cx="7300132" cy="4321543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CA79D-0096-40DC-8B78-87F853A8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209" y="1408814"/>
            <a:ext cx="6210640" cy="22352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  <a:cs typeface="Calibri Light"/>
              </a:rPr>
              <a:t>       Problem Statement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3DF382-ED35-4A34-A2AA-1AFE118B1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622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Diagram&#10;&#10;Description automatically generated">
            <a:extLst>
              <a:ext uri="{FF2B5EF4-FFF2-40B4-BE49-F238E27FC236}">
                <a16:creationId xmlns:a16="http://schemas.microsoft.com/office/drawing/2014/main" id="{D9D2195F-A8C4-4ECC-AEFC-817CA62CBE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84" b="6684"/>
          <a:stretch/>
        </p:blipFill>
        <p:spPr>
          <a:xfrm>
            <a:off x="58709" y="1274420"/>
            <a:ext cx="7300132" cy="4321543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CA79D-0096-40DC-8B78-87F853A8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3747" y="1408814"/>
            <a:ext cx="5683102" cy="22352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  <a:cs typeface="Calibri Light"/>
              </a:rPr>
              <a:t>  Understanding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330B15-1EC9-48F8-8DD6-3F1D8B9D0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928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     </vt:lpstr>
      <vt:lpstr>         Meet the Team</vt:lpstr>
      <vt:lpstr>         Content</vt:lpstr>
      <vt:lpstr>          Introduction</vt:lpstr>
      <vt:lpstr>PowerPoint Presentation</vt:lpstr>
      <vt:lpstr>PowerPoint Presentation</vt:lpstr>
      <vt:lpstr>PowerPoint Presentation</vt:lpstr>
      <vt:lpstr>       Problem Statement</vt:lpstr>
      <vt:lpstr>  Understanding data</vt:lpstr>
      <vt:lpstr>                          Popular Movies </vt:lpstr>
      <vt:lpstr>                    Ratings by Movie Users </vt:lpstr>
      <vt:lpstr>                       Popular Movie Genres </vt:lpstr>
      <vt:lpstr>                         Popular Movie Tags</vt:lpstr>
      <vt:lpstr>                      Popular Cast Members </vt:lpstr>
      <vt:lpstr>                           Movie Runtime </vt:lpstr>
      <vt:lpstr>Machine Learning</vt:lpstr>
      <vt:lpstr>                        Preparing our data</vt:lpstr>
      <vt:lpstr>                                Modeling  </vt:lpstr>
      <vt:lpstr>              App Development </vt:lpstr>
      <vt:lpstr>PowerPoint Presentation</vt:lpstr>
      <vt:lpstr>PowerPoint Presentation</vt:lpstr>
      <vt:lpstr>PowerPoint Presentation</vt:lpstr>
      <vt:lpstr>              Conclusion</vt:lpstr>
      <vt:lpstr>             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30</cp:revision>
  <dcterms:created xsi:type="dcterms:W3CDTF">2022-02-02T04:59:56Z</dcterms:created>
  <dcterms:modified xsi:type="dcterms:W3CDTF">2022-02-03T19:32:27Z</dcterms:modified>
</cp:coreProperties>
</file>

<file path=docProps/thumbnail.jpeg>
</file>